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ico" ContentType="image/x-ico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71" r:id="rId8"/>
    <p:sldId id="350" r:id="rId9"/>
    <p:sldId id="351" r:id="rId10"/>
    <p:sldId id="352" r:id="rId11"/>
    <p:sldId id="353" r:id="rId12"/>
    <p:sldId id="261" r:id="rId13"/>
    <p:sldId id="269" r:id="rId14"/>
  </p:sldIdLst>
  <p:sldSz cx="18288000" cy="10287000"/>
  <p:notesSz cx="6858000" cy="9144000"/>
  <p:embeddedFontLst>
    <p:embeddedFont>
      <p:font typeface="ADLaM Display" panose="02010000000000000000" pitchFamily="2" charset="0"/>
      <p:regular r:id="rId16"/>
    </p:embeddedFont>
    <p:embeddedFont>
      <p:font typeface="Aharoni" panose="02010803020104030203" pitchFamily="2" charset="-79"/>
      <p:bold r:id="rId17"/>
    </p:embeddedFont>
    <p:embeddedFont>
      <p:font typeface="Chewy" panose="020B0604020202020204" charset="0"/>
      <p:regular r:id="rId18"/>
    </p:embeddedFont>
    <p:embeddedFont>
      <p:font typeface="Handy Casual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7F1"/>
    <a:srgbClr val="DDA529"/>
    <a:srgbClr val="F0C8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1135E-0C69-468F-AC5F-333CC191337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F74DD-A444-4DA3-A0A9-F2D0FC16E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0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2.svg"/><Relationship Id="rId10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ico"/><Relationship Id="rId3" Type="http://schemas.openxmlformats.org/officeDocument/2006/relationships/image" Target="../media/image20.svg"/><Relationship Id="rId7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 descr="Sun with solid fill">
            <a:extLst>
              <a:ext uri="{FF2B5EF4-FFF2-40B4-BE49-F238E27FC236}">
                <a16:creationId xmlns:a16="http://schemas.microsoft.com/office/drawing/2014/main" id="{5B5440CC-AF72-D3E0-6DA1-65E0FC535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1104900"/>
            <a:ext cx="4495800" cy="44958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457200" y="1257300"/>
            <a:ext cx="6687357" cy="8410053"/>
            <a:chOff x="0" y="0"/>
            <a:chExt cx="8916476" cy="1121340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25883" y="3128633"/>
              <a:ext cx="5740187" cy="8084771"/>
            </a:xfrm>
            <a:prstGeom prst="rect">
              <a:avLst/>
            </a:prstGeom>
          </p:spPr>
        </p:pic>
        <p:sp>
          <p:nvSpPr>
            <p:cNvPr id="4" name="Freeform 4"/>
            <p:cNvSpPr/>
            <p:nvPr/>
          </p:nvSpPr>
          <p:spPr>
            <a:xfrm>
              <a:off x="0" y="2068670"/>
              <a:ext cx="2681157" cy="5805655"/>
            </a:xfrm>
            <a:custGeom>
              <a:avLst/>
              <a:gdLst/>
              <a:ahLst/>
              <a:cxnLst/>
              <a:rect l="l" t="t" r="r" b="b"/>
              <a:pathLst>
                <a:path w="2681157" h="5805655">
                  <a:moveTo>
                    <a:pt x="0" y="0"/>
                  </a:moveTo>
                  <a:lnTo>
                    <a:pt x="2681157" y="0"/>
                  </a:lnTo>
                  <a:lnTo>
                    <a:pt x="2681157" y="5805655"/>
                  </a:lnTo>
                  <a:lnTo>
                    <a:pt x="0" y="5805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82234" y="532402"/>
            <a:ext cx="4605766" cy="10029829"/>
            <a:chOff x="0" y="0"/>
            <a:chExt cx="6141021" cy="13373106"/>
          </a:xfrm>
        </p:grpSpPr>
      </p:grpSp>
      <p:sp>
        <p:nvSpPr>
          <p:cNvPr id="8" name="Freeform 8"/>
          <p:cNvSpPr/>
          <p:nvPr/>
        </p:nvSpPr>
        <p:spPr>
          <a:xfrm>
            <a:off x="8077200" y="3695700"/>
            <a:ext cx="2767016" cy="2971292"/>
          </a:xfrm>
          <a:custGeom>
            <a:avLst/>
            <a:gdLst/>
            <a:ahLst/>
            <a:cxnLst/>
            <a:rect l="l" t="t" r="r" b="b"/>
            <a:pathLst>
              <a:path w="2767016" h="2971292">
                <a:moveTo>
                  <a:pt x="0" y="0"/>
                </a:moveTo>
                <a:lnTo>
                  <a:pt x="2767015" y="0"/>
                </a:lnTo>
                <a:lnTo>
                  <a:pt x="2767015" y="2971292"/>
                </a:lnTo>
                <a:lnTo>
                  <a:pt x="0" y="2971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29200" y="1485900"/>
            <a:ext cx="7547380" cy="204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2"/>
              </a:lnSpc>
            </a:pPr>
            <a:r>
              <a:rPr lang="en-US" sz="5816" spc="127" dirty="0">
                <a:solidFill>
                  <a:schemeClr val="accent6">
                    <a:lumMod val="75000"/>
                  </a:schemeClr>
                </a:solidFill>
                <a:latin typeface="Chewy"/>
                <a:ea typeface="Chewy"/>
                <a:cs typeface="Chewy"/>
                <a:sym typeface="Chewy"/>
              </a:rPr>
              <a:t>GIS AND TEMPERATURE TREND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57800" y="7124700"/>
            <a:ext cx="9431433" cy="136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3"/>
              </a:lnSpc>
            </a:pPr>
            <a:r>
              <a:rPr lang="en-US" sz="3874" dirty="0">
                <a:solidFill>
                  <a:schemeClr val="accent6">
                    <a:lumMod val="75000"/>
                  </a:schemeClr>
                </a:solidFill>
                <a:latin typeface="Chewy"/>
                <a:ea typeface="Chewy"/>
                <a:cs typeface="Chewy"/>
                <a:sym typeface="Chewy"/>
              </a:rPr>
              <a:t>Study of temperature changes across Egypt's governorates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48800" y="8724900"/>
            <a:ext cx="968931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chemeClr val="accent6">
                    <a:lumMod val="75000"/>
                  </a:schemeClr>
                </a:solidFill>
                <a:latin typeface="Handy Casual"/>
                <a:ea typeface="Handy Casual"/>
                <a:cs typeface="Handy Casual"/>
                <a:sym typeface="Handy Casual"/>
              </a:rPr>
              <a:t>BY :G7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Handy Casual"/>
              <a:ea typeface="Handy Casual"/>
              <a:cs typeface="Handy Casual"/>
              <a:sym typeface="Handy Casual"/>
            </a:endParaRPr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25A47C1C-AA3D-41DA-7E3C-C8E7B0129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68400" y="5981700"/>
            <a:ext cx="4419600" cy="4419600"/>
          </a:xfrm>
          <a:prstGeom prst="rect">
            <a:avLst/>
          </a:prstGeom>
        </p:spPr>
      </p:pic>
      <p:pic>
        <p:nvPicPr>
          <p:cNvPr id="29" name="Graphic 28" descr="Pie chart with solid fill">
            <a:extLst>
              <a:ext uri="{FF2B5EF4-FFF2-40B4-BE49-F238E27FC236}">
                <a16:creationId xmlns:a16="http://schemas.microsoft.com/office/drawing/2014/main" id="{AFF181D2-B914-1EA6-D629-096F30990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859000" y="3009900"/>
            <a:ext cx="2895600" cy="28956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temperature of egypt&#10;&#10;AI-generated content may be incorrect.">
            <a:extLst>
              <a:ext uri="{FF2B5EF4-FFF2-40B4-BE49-F238E27FC236}">
                <a16:creationId xmlns:a16="http://schemas.microsoft.com/office/drawing/2014/main" id="{EC1798F3-ACD2-C0C0-15D5-4635538B2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84" y="70730"/>
            <a:ext cx="10702832" cy="101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3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egyptian continent&#10;&#10;AI-generated content may be incorrect.">
            <a:extLst>
              <a:ext uri="{FF2B5EF4-FFF2-40B4-BE49-F238E27FC236}">
                <a16:creationId xmlns:a16="http://schemas.microsoft.com/office/drawing/2014/main" id="{19334E96-07B3-DBCD-CB5C-803F2C4EF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56" y="142177"/>
            <a:ext cx="10488489" cy="100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9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7239000" y="5295900"/>
            <a:ext cx="3713137" cy="4248440"/>
          </a:xfrm>
          <a:custGeom>
            <a:avLst/>
            <a:gdLst/>
            <a:ahLst/>
            <a:cxnLst/>
            <a:rect l="l" t="t" r="r" b="b"/>
            <a:pathLst>
              <a:path w="3713137" h="4248440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5574087" y="1935001"/>
            <a:ext cx="7864519" cy="3229752"/>
            <a:chOff x="0" y="0"/>
            <a:chExt cx="10486026" cy="4306335"/>
          </a:xfrm>
        </p:grpSpPr>
        <p:sp>
          <p:nvSpPr>
            <p:cNvPr id="6" name="TextBox 6"/>
            <p:cNvSpPr txBox="1"/>
            <p:nvPr/>
          </p:nvSpPr>
          <p:spPr>
            <a:xfrm>
              <a:off x="0" y="1868570"/>
              <a:ext cx="10486026" cy="2437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30"/>
                </a:lnSpc>
              </a:pPr>
              <a:r>
                <a:rPr lang="en-US" sz="6600" spc="277">
                  <a:solidFill>
                    <a:srgbClr val="000000"/>
                  </a:solidFill>
                  <a:latin typeface="Chewy"/>
                  <a:ea typeface="Chewy"/>
                  <a:cs typeface="Chewy"/>
                  <a:sym typeface="Chewy"/>
                </a:rPr>
                <a:t>TREND ANALYSIS</a:t>
              </a:r>
            </a:p>
            <a:p>
              <a:pPr algn="ctr">
                <a:lnSpc>
                  <a:spcPts val="6930"/>
                </a:lnSpc>
              </a:pPr>
              <a:endParaRPr lang="en-US" sz="6600" spc="277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rot="2638600">
              <a:off x="4684470" y="353191"/>
              <a:ext cx="1609190" cy="1465826"/>
            </a:xfrm>
            <a:custGeom>
              <a:avLst/>
              <a:gdLst/>
              <a:ahLst/>
              <a:cxnLst/>
              <a:rect l="l" t="t" r="r" b="b"/>
              <a:pathLst>
                <a:path w="1609190" h="1465826">
                  <a:moveTo>
                    <a:pt x="0" y="0"/>
                  </a:moveTo>
                  <a:lnTo>
                    <a:pt x="1609191" y="0"/>
                  </a:lnTo>
                  <a:lnTo>
                    <a:pt x="1609191" y="1465826"/>
                  </a:lnTo>
                  <a:lnTo>
                    <a:pt x="0" y="1465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18609228">
            <a:off x="11271888" y="746588"/>
            <a:ext cx="4191888" cy="1669133"/>
          </a:xfrm>
          <a:custGeom>
            <a:avLst/>
            <a:gdLst/>
            <a:ahLst/>
            <a:cxnLst/>
            <a:rect l="l" t="t" r="r" b="b"/>
            <a:pathLst>
              <a:path w="4191888" h="1669133">
                <a:moveTo>
                  <a:pt x="0" y="0"/>
                </a:moveTo>
                <a:lnTo>
                  <a:pt x="4191887" y="0"/>
                </a:lnTo>
                <a:lnTo>
                  <a:pt x="4191887" y="1669133"/>
                </a:lnTo>
                <a:lnTo>
                  <a:pt x="0" y="1669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2439978" y="2533640"/>
            <a:ext cx="4191888" cy="1669133"/>
          </a:xfrm>
          <a:custGeom>
            <a:avLst/>
            <a:gdLst/>
            <a:ahLst/>
            <a:cxnLst/>
            <a:rect l="l" t="t" r="r" b="b"/>
            <a:pathLst>
              <a:path w="4191888" h="1669133">
                <a:moveTo>
                  <a:pt x="4191887" y="0"/>
                </a:moveTo>
                <a:lnTo>
                  <a:pt x="0" y="0"/>
                </a:lnTo>
                <a:lnTo>
                  <a:pt x="0" y="1669133"/>
                </a:lnTo>
                <a:lnTo>
                  <a:pt x="4191887" y="1669133"/>
                </a:lnTo>
                <a:lnTo>
                  <a:pt x="419188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48308" y="4387456"/>
            <a:ext cx="4520536" cy="2450252"/>
            <a:chOff x="0" y="0"/>
            <a:chExt cx="1190594" cy="6453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0594" cy="645334"/>
            </a:xfrm>
            <a:custGeom>
              <a:avLst/>
              <a:gdLst/>
              <a:ahLst/>
              <a:cxnLst/>
              <a:rect l="l" t="t" r="r" b="b"/>
              <a:pathLst>
                <a:path w="1190594" h="645334">
                  <a:moveTo>
                    <a:pt x="87343" y="0"/>
                  </a:moveTo>
                  <a:lnTo>
                    <a:pt x="1103251" y="0"/>
                  </a:lnTo>
                  <a:cubicBezTo>
                    <a:pt x="1151489" y="0"/>
                    <a:pt x="1190594" y="39105"/>
                    <a:pt x="1190594" y="87343"/>
                  </a:cubicBezTo>
                  <a:lnTo>
                    <a:pt x="1190594" y="557991"/>
                  </a:lnTo>
                  <a:cubicBezTo>
                    <a:pt x="1190594" y="581156"/>
                    <a:pt x="1181392" y="603372"/>
                    <a:pt x="1165012" y="619752"/>
                  </a:cubicBezTo>
                  <a:cubicBezTo>
                    <a:pt x="1148632" y="636132"/>
                    <a:pt x="1126416" y="645334"/>
                    <a:pt x="1103251" y="645334"/>
                  </a:cubicBezTo>
                  <a:lnTo>
                    <a:pt x="87343" y="645334"/>
                  </a:lnTo>
                  <a:cubicBezTo>
                    <a:pt x="64178" y="645334"/>
                    <a:pt x="41962" y="636132"/>
                    <a:pt x="25582" y="619752"/>
                  </a:cubicBezTo>
                  <a:cubicBezTo>
                    <a:pt x="9202" y="603372"/>
                    <a:pt x="0" y="581156"/>
                    <a:pt x="0" y="55799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DDA5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190594" cy="740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32"/>
                </a:lnSpc>
              </a:pPr>
              <a:r>
                <a:rPr lang="en-US" sz="4166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Mann-Kendall Test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8308" y="155948"/>
            <a:ext cx="7315200" cy="1779053"/>
            <a:chOff x="0" y="0"/>
            <a:chExt cx="9753600" cy="23720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53600" cy="2372071"/>
            </a:xfrm>
            <a:custGeom>
              <a:avLst/>
              <a:gdLst/>
              <a:ahLst/>
              <a:cxnLst/>
              <a:rect l="l" t="t" r="r" b="b"/>
              <a:pathLst>
                <a:path w="9753600" h="2372071">
                  <a:moveTo>
                    <a:pt x="0" y="0"/>
                  </a:moveTo>
                  <a:lnTo>
                    <a:pt x="9753600" y="0"/>
                  </a:lnTo>
                  <a:lnTo>
                    <a:pt x="9753600" y="2372071"/>
                  </a:lnTo>
                  <a:lnTo>
                    <a:pt x="0" y="23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17242"/>
              <a:ext cx="9566245" cy="1405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23"/>
                </a:lnSpc>
              </a:pPr>
              <a:r>
                <a:rPr lang="en-US" sz="6302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4- Methodology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63600" y="1333500"/>
            <a:ext cx="4520536" cy="2450252"/>
            <a:chOff x="0" y="0"/>
            <a:chExt cx="1190594" cy="6453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90594" cy="645334"/>
            </a:xfrm>
            <a:custGeom>
              <a:avLst/>
              <a:gdLst/>
              <a:ahLst/>
              <a:cxnLst/>
              <a:rect l="l" t="t" r="r" b="b"/>
              <a:pathLst>
                <a:path w="1190594" h="645334">
                  <a:moveTo>
                    <a:pt x="87343" y="0"/>
                  </a:moveTo>
                  <a:lnTo>
                    <a:pt x="1103251" y="0"/>
                  </a:lnTo>
                  <a:cubicBezTo>
                    <a:pt x="1151489" y="0"/>
                    <a:pt x="1190594" y="39105"/>
                    <a:pt x="1190594" y="87343"/>
                  </a:cubicBezTo>
                  <a:lnTo>
                    <a:pt x="1190594" y="557991"/>
                  </a:lnTo>
                  <a:cubicBezTo>
                    <a:pt x="1190594" y="581156"/>
                    <a:pt x="1181392" y="603372"/>
                    <a:pt x="1165012" y="619752"/>
                  </a:cubicBezTo>
                  <a:cubicBezTo>
                    <a:pt x="1148632" y="636132"/>
                    <a:pt x="1126416" y="645334"/>
                    <a:pt x="1103251" y="645334"/>
                  </a:cubicBezTo>
                  <a:lnTo>
                    <a:pt x="87343" y="645334"/>
                  </a:lnTo>
                  <a:cubicBezTo>
                    <a:pt x="64178" y="645334"/>
                    <a:pt x="41962" y="636132"/>
                    <a:pt x="25582" y="619752"/>
                  </a:cubicBezTo>
                  <a:cubicBezTo>
                    <a:pt x="9202" y="603372"/>
                    <a:pt x="0" y="581156"/>
                    <a:pt x="0" y="55799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DDA5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190594" cy="731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92"/>
                </a:lnSpc>
              </a:pPr>
              <a:r>
                <a:rPr lang="en-US" sz="4066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Sen’s Slope Estimator</a:t>
              </a:r>
            </a:p>
          </p:txBody>
        </p:sp>
      </p:grpSp>
      <p:sp>
        <p:nvSpPr>
          <p:cNvPr id="19" name="Freeform 8">
            <a:extLst>
              <a:ext uri="{FF2B5EF4-FFF2-40B4-BE49-F238E27FC236}">
                <a16:creationId xmlns:a16="http://schemas.microsoft.com/office/drawing/2014/main" id="{7EC6E9EE-8F29-D5D9-42B0-33252F07FE42}"/>
              </a:ext>
            </a:extLst>
          </p:cNvPr>
          <p:cNvSpPr/>
          <p:nvPr/>
        </p:nvSpPr>
        <p:spPr>
          <a:xfrm rot="3428375" flipV="1">
            <a:off x="9756194" y="5183880"/>
            <a:ext cx="3683161" cy="923200"/>
          </a:xfrm>
          <a:custGeom>
            <a:avLst/>
            <a:gdLst/>
            <a:ahLst/>
            <a:cxnLst/>
            <a:rect l="l" t="t" r="r" b="b"/>
            <a:pathLst>
              <a:path w="4191888" h="1669133">
                <a:moveTo>
                  <a:pt x="0" y="0"/>
                </a:moveTo>
                <a:lnTo>
                  <a:pt x="4191887" y="0"/>
                </a:lnTo>
                <a:lnTo>
                  <a:pt x="4191887" y="1669133"/>
                </a:lnTo>
                <a:lnTo>
                  <a:pt x="0" y="1669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16">
            <a:extLst>
              <a:ext uri="{FF2B5EF4-FFF2-40B4-BE49-F238E27FC236}">
                <a16:creationId xmlns:a16="http://schemas.microsoft.com/office/drawing/2014/main" id="{989CFD97-E4F7-0C44-CD2F-B1EB36FD1F85}"/>
              </a:ext>
            </a:extLst>
          </p:cNvPr>
          <p:cNvGrpSpPr/>
          <p:nvPr/>
        </p:nvGrpSpPr>
        <p:grpSpPr>
          <a:xfrm>
            <a:off x="13258800" y="4762500"/>
            <a:ext cx="4520536" cy="2450252"/>
            <a:chOff x="0" y="0"/>
            <a:chExt cx="1190594" cy="645334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8F69822-1B7B-7C55-FED0-E9766DA7B51A}"/>
                </a:ext>
              </a:extLst>
            </p:cNvPr>
            <p:cNvSpPr/>
            <p:nvPr/>
          </p:nvSpPr>
          <p:spPr>
            <a:xfrm>
              <a:off x="0" y="0"/>
              <a:ext cx="1190594" cy="645334"/>
            </a:xfrm>
            <a:custGeom>
              <a:avLst/>
              <a:gdLst/>
              <a:ahLst/>
              <a:cxnLst/>
              <a:rect l="l" t="t" r="r" b="b"/>
              <a:pathLst>
                <a:path w="1190594" h="645334">
                  <a:moveTo>
                    <a:pt x="87343" y="0"/>
                  </a:moveTo>
                  <a:lnTo>
                    <a:pt x="1103251" y="0"/>
                  </a:lnTo>
                  <a:cubicBezTo>
                    <a:pt x="1151489" y="0"/>
                    <a:pt x="1190594" y="39105"/>
                    <a:pt x="1190594" y="87343"/>
                  </a:cubicBezTo>
                  <a:lnTo>
                    <a:pt x="1190594" y="557991"/>
                  </a:lnTo>
                  <a:cubicBezTo>
                    <a:pt x="1190594" y="581156"/>
                    <a:pt x="1181392" y="603372"/>
                    <a:pt x="1165012" y="619752"/>
                  </a:cubicBezTo>
                  <a:cubicBezTo>
                    <a:pt x="1148632" y="636132"/>
                    <a:pt x="1126416" y="645334"/>
                    <a:pt x="1103251" y="645334"/>
                  </a:cubicBezTo>
                  <a:lnTo>
                    <a:pt x="87343" y="645334"/>
                  </a:lnTo>
                  <a:cubicBezTo>
                    <a:pt x="64178" y="645334"/>
                    <a:pt x="41962" y="636132"/>
                    <a:pt x="25582" y="619752"/>
                  </a:cubicBezTo>
                  <a:cubicBezTo>
                    <a:pt x="9202" y="603372"/>
                    <a:pt x="0" y="581156"/>
                    <a:pt x="0" y="55799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DDA5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E4075414-C0F5-4137-35AD-1CB3F9DE878D}"/>
                </a:ext>
              </a:extLst>
            </p:cNvPr>
            <p:cNvSpPr txBox="1"/>
            <p:nvPr/>
          </p:nvSpPr>
          <p:spPr>
            <a:xfrm>
              <a:off x="0" y="-85725"/>
              <a:ext cx="1190594" cy="731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92"/>
                </a:lnSpc>
              </a:pPr>
              <a:r>
                <a:rPr lang="en-US" sz="4066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Space-time cube</a:t>
              </a:r>
            </a:p>
          </p:txBody>
        </p:sp>
      </p:grpSp>
      <p:pic>
        <p:nvPicPr>
          <p:cNvPr id="23" name="Picture 22" descr="A diagram of a cube with different colored squares&#10;&#10;AI-generated content may be incorrect.">
            <a:extLst>
              <a:ext uri="{FF2B5EF4-FFF2-40B4-BE49-F238E27FC236}">
                <a16:creationId xmlns:a16="http://schemas.microsoft.com/office/drawing/2014/main" id="{B278F4B2-853B-B9D2-FA6F-B81D52B3D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0" y="7429500"/>
            <a:ext cx="3246392" cy="2743200"/>
          </a:xfrm>
          <a:prstGeom prst="rect">
            <a:avLst/>
          </a:prstGeom>
        </p:spPr>
      </p:pic>
      <p:grpSp>
        <p:nvGrpSpPr>
          <p:cNvPr id="27" name="Group 10">
            <a:extLst>
              <a:ext uri="{FF2B5EF4-FFF2-40B4-BE49-F238E27FC236}">
                <a16:creationId xmlns:a16="http://schemas.microsoft.com/office/drawing/2014/main" id="{D4C9F151-6289-805F-BC10-917EF8E44ABC}"/>
              </a:ext>
            </a:extLst>
          </p:cNvPr>
          <p:cNvGrpSpPr/>
          <p:nvPr/>
        </p:nvGrpSpPr>
        <p:grpSpPr>
          <a:xfrm>
            <a:off x="914400" y="7505700"/>
            <a:ext cx="3886200" cy="1066800"/>
            <a:chOff x="0" y="0"/>
            <a:chExt cx="1190594" cy="645334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5CA3603-955C-A2CC-1601-C5FDE9649FC9}"/>
                </a:ext>
              </a:extLst>
            </p:cNvPr>
            <p:cNvSpPr/>
            <p:nvPr/>
          </p:nvSpPr>
          <p:spPr>
            <a:xfrm>
              <a:off x="0" y="0"/>
              <a:ext cx="1190594" cy="645334"/>
            </a:xfrm>
            <a:custGeom>
              <a:avLst/>
              <a:gdLst/>
              <a:ahLst/>
              <a:cxnLst/>
              <a:rect l="l" t="t" r="r" b="b"/>
              <a:pathLst>
                <a:path w="1190594" h="645334">
                  <a:moveTo>
                    <a:pt x="87343" y="0"/>
                  </a:moveTo>
                  <a:lnTo>
                    <a:pt x="1103251" y="0"/>
                  </a:lnTo>
                  <a:cubicBezTo>
                    <a:pt x="1151489" y="0"/>
                    <a:pt x="1190594" y="39105"/>
                    <a:pt x="1190594" y="87343"/>
                  </a:cubicBezTo>
                  <a:lnTo>
                    <a:pt x="1190594" y="557991"/>
                  </a:lnTo>
                  <a:cubicBezTo>
                    <a:pt x="1190594" y="581156"/>
                    <a:pt x="1181392" y="603372"/>
                    <a:pt x="1165012" y="619752"/>
                  </a:cubicBezTo>
                  <a:cubicBezTo>
                    <a:pt x="1148632" y="636132"/>
                    <a:pt x="1126416" y="645334"/>
                    <a:pt x="1103251" y="645334"/>
                  </a:cubicBezTo>
                  <a:lnTo>
                    <a:pt x="87343" y="645334"/>
                  </a:lnTo>
                  <a:cubicBezTo>
                    <a:pt x="64178" y="645334"/>
                    <a:pt x="41962" y="636132"/>
                    <a:pt x="25582" y="619752"/>
                  </a:cubicBezTo>
                  <a:cubicBezTo>
                    <a:pt x="9202" y="603372"/>
                    <a:pt x="0" y="581156"/>
                    <a:pt x="0" y="55799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DDA5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6BEEB864-52A4-968D-017F-3A318371AD0C}"/>
                </a:ext>
              </a:extLst>
            </p:cNvPr>
            <p:cNvSpPr txBox="1"/>
            <p:nvPr/>
          </p:nvSpPr>
          <p:spPr>
            <a:xfrm>
              <a:off x="0" y="-95250"/>
              <a:ext cx="1190594" cy="740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32"/>
                </a:lnSpc>
              </a:pPr>
              <a:r>
                <a:rPr lang="en-US" sz="4166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P-value</a:t>
              </a:r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C2F76931-0CD9-7B38-7175-E3803E0FC84C}"/>
              </a:ext>
            </a:extLst>
          </p:cNvPr>
          <p:cNvGrpSpPr/>
          <p:nvPr/>
        </p:nvGrpSpPr>
        <p:grpSpPr>
          <a:xfrm>
            <a:off x="838200" y="9105900"/>
            <a:ext cx="3886200" cy="1066800"/>
            <a:chOff x="0" y="0"/>
            <a:chExt cx="1190594" cy="645334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1F96D0B4-EDFD-69FC-0A61-CD3867DA5A52}"/>
                </a:ext>
              </a:extLst>
            </p:cNvPr>
            <p:cNvSpPr/>
            <p:nvPr/>
          </p:nvSpPr>
          <p:spPr>
            <a:xfrm>
              <a:off x="0" y="0"/>
              <a:ext cx="1190594" cy="645334"/>
            </a:xfrm>
            <a:custGeom>
              <a:avLst/>
              <a:gdLst/>
              <a:ahLst/>
              <a:cxnLst/>
              <a:rect l="l" t="t" r="r" b="b"/>
              <a:pathLst>
                <a:path w="1190594" h="645334">
                  <a:moveTo>
                    <a:pt x="87343" y="0"/>
                  </a:moveTo>
                  <a:lnTo>
                    <a:pt x="1103251" y="0"/>
                  </a:lnTo>
                  <a:cubicBezTo>
                    <a:pt x="1151489" y="0"/>
                    <a:pt x="1190594" y="39105"/>
                    <a:pt x="1190594" y="87343"/>
                  </a:cubicBezTo>
                  <a:lnTo>
                    <a:pt x="1190594" y="557991"/>
                  </a:lnTo>
                  <a:cubicBezTo>
                    <a:pt x="1190594" y="581156"/>
                    <a:pt x="1181392" y="603372"/>
                    <a:pt x="1165012" y="619752"/>
                  </a:cubicBezTo>
                  <a:cubicBezTo>
                    <a:pt x="1148632" y="636132"/>
                    <a:pt x="1126416" y="645334"/>
                    <a:pt x="1103251" y="645334"/>
                  </a:cubicBezTo>
                  <a:lnTo>
                    <a:pt x="87343" y="645334"/>
                  </a:lnTo>
                  <a:cubicBezTo>
                    <a:pt x="64178" y="645334"/>
                    <a:pt x="41962" y="636132"/>
                    <a:pt x="25582" y="619752"/>
                  </a:cubicBezTo>
                  <a:cubicBezTo>
                    <a:pt x="9202" y="603372"/>
                    <a:pt x="0" y="581156"/>
                    <a:pt x="0" y="557991"/>
                  </a:cubicBezTo>
                  <a:lnTo>
                    <a:pt x="0" y="87343"/>
                  </a:lnTo>
                  <a:cubicBezTo>
                    <a:pt x="0" y="64178"/>
                    <a:pt x="9202" y="41962"/>
                    <a:pt x="25582" y="25582"/>
                  </a:cubicBezTo>
                  <a:cubicBezTo>
                    <a:pt x="41962" y="9202"/>
                    <a:pt x="64178" y="0"/>
                    <a:pt x="87343" y="0"/>
                  </a:cubicBezTo>
                  <a:close/>
                </a:path>
              </a:pathLst>
            </a:custGeom>
            <a:solidFill>
              <a:srgbClr val="DDA5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A3430252-F1B9-B3E9-39A2-001ED3D7F7DA}"/>
                </a:ext>
              </a:extLst>
            </p:cNvPr>
            <p:cNvSpPr txBox="1"/>
            <p:nvPr/>
          </p:nvSpPr>
          <p:spPr>
            <a:xfrm>
              <a:off x="0" y="-95250"/>
              <a:ext cx="1190594" cy="740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32"/>
                </a:lnSpc>
              </a:pPr>
              <a:r>
                <a:rPr lang="en-US" sz="4166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Z-score</a:t>
              </a:r>
            </a:p>
          </p:txBody>
        </p:sp>
      </p:grp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95B4A83-FC28-E71F-F692-C2D04C6C22EE}"/>
              </a:ext>
            </a:extLst>
          </p:cNvPr>
          <p:cNvSpPr/>
          <p:nvPr/>
        </p:nvSpPr>
        <p:spPr>
          <a:xfrm>
            <a:off x="2895600" y="6819900"/>
            <a:ext cx="304800" cy="685800"/>
          </a:xfrm>
          <a:prstGeom prst="downArrow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2E0066B0-D3D4-2112-1A0B-A8D1038D6C67}"/>
              </a:ext>
            </a:extLst>
          </p:cNvPr>
          <p:cNvSpPr/>
          <p:nvPr/>
        </p:nvSpPr>
        <p:spPr>
          <a:xfrm>
            <a:off x="2819400" y="8572500"/>
            <a:ext cx="304800" cy="685800"/>
          </a:xfrm>
          <a:prstGeom prst="downArrow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36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(7-14-2025 2-33-45 AM)">
            <a:hlinkClick r:id="" action="ppaction://media"/>
            <a:extLst>
              <a:ext uri="{FF2B5EF4-FFF2-40B4-BE49-F238E27FC236}">
                <a16:creationId xmlns:a16="http://schemas.microsoft.com/office/drawing/2014/main" id="{792B4983-05B9-E5CD-2235-1D8F5A7145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717" y="0"/>
            <a:ext cx="1799428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10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950336" y="1187839"/>
            <a:ext cx="8188813" cy="9323713"/>
          </a:xfrm>
          <a:custGeom>
            <a:avLst/>
            <a:gdLst/>
            <a:ahLst/>
            <a:cxnLst/>
            <a:rect l="l" t="t" r="r" b="b"/>
            <a:pathLst>
              <a:path w="6927975" h="8739418">
                <a:moveTo>
                  <a:pt x="0" y="0"/>
                </a:moveTo>
                <a:lnTo>
                  <a:pt x="6927974" y="0"/>
                </a:lnTo>
                <a:lnTo>
                  <a:pt x="6927974" y="8739418"/>
                </a:lnTo>
                <a:lnTo>
                  <a:pt x="0" y="8739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20756" y="1028700"/>
            <a:ext cx="4584113" cy="3975676"/>
          </a:xfrm>
          <a:custGeom>
            <a:avLst/>
            <a:gdLst/>
            <a:ahLst/>
            <a:cxnLst/>
            <a:rect l="l" t="t" r="r" b="b"/>
            <a:pathLst>
              <a:path w="4584113" h="3975676">
                <a:moveTo>
                  <a:pt x="0" y="0"/>
                </a:moveTo>
                <a:lnTo>
                  <a:pt x="4584113" y="0"/>
                </a:lnTo>
                <a:lnTo>
                  <a:pt x="4584113" y="3975676"/>
                </a:lnTo>
                <a:lnTo>
                  <a:pt x="0" y="3975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403259" y="2019300"/>
            <a:ext cx="7846142" cy="9357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28107" lvl="1" indent="-464054" algn="just">
              <a:lnSpc>
                <a:spcPts val="8210"/>
              </a:lnSpc>
              <a:buAutoNum type="arabicPeriod"/>
            </a:pPr>
            <a:r>
              <a:rPr lang="en-US" sz="4298" spc="52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OUR VISION</a:t>
            </a:r>
          </a:p>
          <a:p>
            <a:pPr marL="928107" lvl="1" indent="-464054" algn="just">
              <a:lnSpc>
                <a:spcPts val="8210"/>
              </a:lnSpc>
              <a:buAutoNum type="arabicPeriod"/>
            </a:pPr>
            <a:r>
              <a:rPr lang="en-US" sz="4298" spc="52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Why should we study</a:t>
            </a:r>
          </a:p>
          <a:p>
            <a:pPr marL="464053" lvl="1" algn="just">
              <a:lnSpc>
                <a:spcPts val="8210"/>
              </a:lnSpc>
            </a:pPr>
            <a:r>
              <a:rPr lang="en-US" sz="4298" spc="52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Temperate changes </a:t>
            </a:r>
          </a:p>
          <a:p>
            <a:pPr marL="464053" lvl="1" algn="just">
              <a:lnSpc>
                <a:spcPts val="8210"/>
              </a:lnSpc>
            </a:pPr>
            <a:r>
              <a:rPr lang="en-US" sz="4298" spc="52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3. DATA COLLECTION</a:t>
            </a:r>
          </a:p>
          <a:p>
            <a:pPr marL="464053" lvl="1" algn="just">
              <a:lnSpc>
                <a:spcPts val="8210"/>
              </a:lnSpc>
            </a:pPr>
            <a:r>
              <a:rPr lang="en-US" sz="4298" spc="52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4. METHODOLOGY</a:t>
            </a:r>
          </a:p>
          <a:p>
            <a:pPr marL="464053" lvl="1" algn="just">
              <a:lnSpc>
                <a:spcPts val="8210"/>
              </a:lnSpc>
            </a:pPr>
            <a:r>
              <a:rPr lang="en-US" sz="4298" spc="52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5. RESULTS</a:t>
            </a:r>
          </a:p>
          <a:p>
            <a:pPr algn="just">
              <a:lnSpc>
                <a:spcPts val="8210"/>
              </a:lnSpc>
            </a:pPr>
            <a:endParaRPr lang="en-US" sz="4298" spc="520" dirty="0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  <a:p>
            <a:pPr algn="just">
              <a:lnSpc>
                <a:spcPts val="8210"/>
              </a:lnSpc>
            </a:pPr>
            <a:endParaRPr lang="en-US" sz="4298" spc="520" dirty="0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  <a:p>
            <a:pPr algn="just">
              <a:lnSpc>
                <a:spcPts val="8210"/>
              </a:lnSpc>
            </a:pPr>
            <a:endParaRPr lang="en-US" sz="4298" spc="520" dirty="0">
              <a:solidFill>
                <a:srgbClr val="FFFFFF"/>
              </a:solidFill>
              <a:latin typeface="Chewy"/>
              <a:ea typeface="Chewy"/>
              <a:cs typeface="Chewy"/>
              <a:sym typeface="Chewy"/>
            </a:endParaRPr>
          </a:p>
        </p:txBody>
      </p:sp>
      <p:sp>
        <p:nvSpPr>
          <p:cNvPr id="5" name="Freeform 5"/>
          <p:cNvSpPr/>
          <p:nvPr/>
        </p:nvSpPr>
        <p:spPr>
          <a:xfrm rot="5856579" flipV="1">
            <a:off x="764579" y="5127721"/>
            <a:ext cx="3435988" cy="3641221"/>
          </a:xfrm>
          <a:custGeom>
            <a:avLst/>
            <a:gdLst/>
            <a:ahLst/>
            <a:cxnLst/>
            <a:rect l="l" t="t" r="r" b="b"/>
            <a:pathLst>
              <a:path w="3435988" h="3641221">
                <a:moveTo>
                  <a:pt x="0" y="3641221"/>
                </a:moveTo>
                <a:lnTo>
                  <a:pt x="3435989" y="3641221"/>
                </a:lnTo>
                <a:lnTo>
                  <a:pt x="3435989" y="0"/>
                </a:lnTo>
                <a:lnTo>
                  <a:pt x="0" y="0"/>
                </a:lnTo>
                <a:lnTo>
                  <a:pt x="0" y="364122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190582">
            <a:off x="14564969" y="776214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 rot="-810814">
            <a:off x="2389615" y="2908535"/>
            <a:ext cx="3945639" cy="76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5668" spc="861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AGENDA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48308" y="155948"/>
            <a:ext cx="7315200" cy="1779053"/>
            <a:chOff x="0" y="0"/>
            <a:chExt cx="9753600" cy="2372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0" cy="2372071"/>
            </a:xfrm>
            <a:custGeom>
              <a:avLst/>
              <a:gdLst/>
              <a:ahLst/>
              <a:cxnLst/>
              <a:rect l="l" t="t" r="r" b="b"/>
              <a:pathLst>
                <a:path w="9753600" h="2372071">
                  <a:moveTo>
                    <a:pt x="0" y="0"/>
                  </a:moveTo>
                  <a:lnTo>
                    <a:pt x="9753600" y="0"/>
                  </a:lnTo>
                  <a:lnTo>
                    <a:pt x="9753600" y="2372071"/>
                  </a:lnTo>
                  <a:lnTo>
                    <a:pt x="0" y="23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7242"/>
              <a:ext cx="9566245" cy="1405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23"/>
                </a:lnSpc>
              </a:pPr>
              <a:r>
                <a:rPr lang="en-US" sz="6302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1- Our vision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905000" y="2171700"/>
            <a:ext cx="4371623" cy="4371623"/>
          </a:xfrm>
          <a:custGeom>
            <a:avLst/>
            <a:gdLst/>
            <a:ahLst/>
            <a:cxnLst/>
            <a:rect l="l" t="t" r="r" b="b"/>
            <a:pathLst>
              <a:path w="4371623" h="4371623">
                <a:moveTo>
                  <a:pt x="0" y="0"/>
                </a:moveTo>
                <a:lnTo>
                  <a:pt x="4371623" y="0"/>
                </a:lnTo>
                <a:lnTo>
                  <a:pt x="4371623" y="4371623"/>
                </a:lnTo>
                <a:lnTo>
                  <a:pt x="0" y="4371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590800" y="6896100"/>
            <a:ext cx="3244821" cy="3244821"/>
          </a:xfrm>
          <a:custGeom>
            <a:avLst/>
            <a:gdLst/>
            <a:ahLst/>
            <a:cxnLst/>
            <a:rect l="l" t="t" r="r" b="b"/>
            <a:pathLst>
              <a:path w="3244821" h="3244821">
                <a:moveTo>
                  <a:pt x="0" y="0"/>
                </a:moveTo>
                <a:lnTo>
                  <a:pt x="3244821" y="0"/>
                </a:lnTo>
                <a:lnTo>
                  <a:pt x="3244821" y="3244821"/>
                </a:lnTo>
                <a:lnTo>
                  <a:pt x="0" y="3244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163800" y="5981700"/>
            <a:ext cx="2476361" cy="4114800"/>
          </a:xfrm>
          <a:custGeom>
            <a:avLst/>
            <a:gdLst/>
            <a:ahLst/>
            <a:cxnLst/>
            <a:rect l="l" t="t" r="r" b="b"/>
            <a:pathLst>
              <a:path w="2476361" h="4114800">
                <a:moveTo>
                  <a:pt x="0" y="0"/>
                </a:moveTo>
                <a:lnTo>
                  <a:pt x="2476361" y="0"/>
                </a:lnTo>
                <a:lnTo>
                  <a:pt x="24763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Picture 18" descr="A blue hexagon with a white cloud and moon&#10;&#10;AI-generated content may be incorrect.">
            <a:extLst>
              <a:ext uri="{FF2B5EF4-FFF2-40B4-BE49-F238E27FC236}">
                <a16:creationId xmlns:a16="http://schemas.microsoft.com/office/drawing/2014/main" id="{52B07D5B-6D87-67C3-1C2F-81BF958107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762500"/>
            <a:ext cx="3301350" cy="3352800"/>
          </a:xfrm>
          <a:prstGeom prst="rect">
            <a:avLst/>
          </a:prstGeom>
        </p:spPr>
      </p:pic>
      <p:pic>
        <p:nvPicPr>
          <p:cNvPr id="21" name="Picture 20" descr="A hexagon with a white logo&#10;&#10;AI-generated content may be incorrect.">
            <a:extLst>
              <a:ext uri="{FF2B5EF4-FFF2-40B4-BE49-F238E27FC236}">
                <a16:creationId xmlns:a16="http://schemas.microsoft.com/office/drawing/2014/main" id="{10DADB8C-2818-7AC3-706C-F1A1E6960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6286500"/>
            <a:ext cx="2590800" cy="2590800"/>
          </a:xfrm>
          <a:prstGeom prst="rect">
            <a:avLst/>
          </a:prstGeom>
        </p:spPr>
      </p:pic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DEBE094B-305C-4305-0A9D-79ECC597D928}"/>
              </a:ext>
            </a:extLst>
          </p:cNvPr>
          <p:cNvSpPr/>
          <p:nvPr/>
        </p:nvSpPr>
        <p:spPr>
          <a:xfrm flipH="1">
            <a:off x="8991600" y="723900"/>
            <a:ext cx="9296400" cy="4953000"/>
          </a:xfrm>
          <a:prstGeom prst="cloudCallout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sz="2000" spc="286" dirty="0">
                <a:solidFill>
                  <a:schemeClr val="bg1"/>
                </a:solidFill>
                <a:latin typeface="Chewy"/>
                <a:ea typeface="Chewy"/>
                <a:cs typeface="Chewy"/>
                <a:sym typeface="Chewy"/>
              </a:rPr>
              <a:t>THE STUDY FOCUSES ON ANALYZING CHANGES IN A KEY CLIMATE ELEMENT—TEMPERATURE—OVER THE PAST PERIOD UP TO THE PRESENT.</a:t>
            </a:r>
          </a:p>
          <a:p>
            <a:pPr algn="ctr">
              <a:lnSpc>
                <a:spcPts val="4529"/>
              </a:lnSpc>
              <a:spcBef>
                <a:spcPct val="0"/>
              </a:spcBef>
            </a:pPr>
            <a:r>
              <a:rPr lang="en-US" sz="2000" spc="286" dirty="0">
                <a:solidFill>
                  <a:schemeClr val="bg1"/>
                </a:solidFill>
                <a:latin typeface="Chewy"/>
                <a:ea typeface="Chewy"/>
                <a:cs typeface="Chewy"/>
                <a:sym typeface="Chewy"/>
              </a:rPr>
              <a:t>OBJECTIVE IS TO IDENTIFY THE PATTERN OF CHANGE, WHETHER AN INCREASE OR DECREASE</a:t>
            </a: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4342F171-1077-D66D-3858-D3E9F5B62AA6}"/>
              </a:ext>
            </a:extLst>
          </p:cNvPr>
          <p:cNvSpPr/>
          <p:nvPr/>
        </p:nvSpPr>
        <p:spPr>
          <a:xfrm rot="10800000" flipH="1" flipV="1">
            <a:off x="304800" y="1866900"/>
            <a:ext cx="867486" cy="2439418"/>
          </a:xfrm>
          <a:custGeom>
            <a:avLst/>
            <a:gdLst/>
            <a:ahLst/>
            <a:cxnLst/>
            <a:rect l="l" t="t" r="r" b="b"/>
            <a:pathLst>
              <a:path w="1376588" h="4114800">
                <a:moveTo>
                  <a:pt x="0" y="0"/>
                </a:moveTo>
                <a:lnTo>
                  <a:pt x="1376588" y="0"/>
                </a:lnTo>
                <a:lnTo>
                  <a:pt x="13765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33400" y="419100"/>
            <a:ext cx="10705492" cy="1779053"/>
            <a:chOff x="-106976" y="147669"/>
            <a:chExt cx="9966419" cy="2372071"/>
          </a:xfrm>
        </p:grpSpPr>
        <p:sp>
          <p:nvSpPr>
            <p:cNvPr id="5" name="Freeform 5"/>
            <p:cNvSpPr/>
            <p:nvPr/>
          </p:nvSpPr>
          <p:spPr>
            <a:xfrm>
              <a:off x="-106976" y="147669"/>
              <a:ext cx="9753600" cy="2372071"/>
            </a:xfrm>
            <a:custGeom>
              <a:avLst/>
              <a:gdLst/>
              <a:ahLst/>
              <a:cxnLst/>
              <a:rect l="l" t="t" r="r" b="b"/>
              <a:pathLst>
                <a:path w="9753600" h="2372071">
                  <a:moveTo>
                    <a:pt x="0" y="0"/>
                  </a:moveTo>
                  <a:lnTo>
                    <a:pt x="9753600" y="0"/>
                  </a:lnTo>
                  <a:lnTo>
                    <a:pt x="9753600" y="2372071"/>
                  </a:lnTo>
                  <a:lnTo>
                    <a:pt x="0" y="23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6782" y="452469"/>
              <a:ext cx="9682661" cy="13416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23"/>
                </a:lnSpc>
              </a:pPr>
              <a:r>
                <a:rPr lang="en-US" sz="4400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2-why should we study temperature change</a:t>
              </a:r>
            </a:p>
          </p:txBody>
        </p:sp>
      </p:grpSp>
      <p:pic>
        <p:nvPicPr>
          <p:cNvPr id="7" name="Picture 6" descr="A person standing in front of a thermometer&#10;&#10;AI-generated content may be incorrect.">
            <a:extLst>
              <a:ext uri="{FF2B5EF4-FFF2-40B4-BE49-F238E27FC236}">
                <a16:creationId xmlns:a16="http://schemas.microsoft.com/office/drawing/2014/main" id="{5D272828-B38B-A58E-EF2D-ECFE47F0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723900"/>
            <a:ext cx="4269695" cy="4204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diagram of the earth's atmosphere&#10;&#10;AI-generated content may be incorrect.">
            <a:extLst>
              <a:ext uri="{FF2B5EF4-FFF2-40B4-BE49-F238E27FC236}">
                <a16:creationId xmlns:a16="http://schemas.microsoft.com/office/drawing/2014/main" id="{C22F06F1-5B8E-C517-9AD3-E4ECADF63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076700"/>
            <a:ext cx="5131063" cy="434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8760F2-B722-F520-0DC4-2724234BB912}"/>
              </a:ext>
            </a:extLst>
          </p:cNvPr>
          <p:cNvSpPr/>
          <p:nvPr/>
        </p:nvSpPr>
        <p:spPr>
          <a:xfrm>
            <a:off x="1676400" y="3009900"/>
            <a:ext cx="6248400" cy="1752600"/>
          </a:xfrm>
          <a:prstGeom prst="roundRect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Climate Monitoring and Environmental Planning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2052E2-FA8E-E9AF-1537-4020890E273E}"/>
              </a:ext>
            </a:extLst>
          </p:cNvPr>
          <p:cNvSpPr/>
          <p:nvPr/>
        </p:nvSpPr>
        <p:spPr>
          <a:xfrm>
            <a:off x="1676400" y="5448300"/>
            <a:ext cx="6400800" cy="1816510"/>
          </a:xfrm>
          <a:prstGeom prst="roundRect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Impact on Atmospheric and Ocean Circulation Patterns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5DF8ED-67E0-9282-A840-E3EEDA942227}"/>
              </a:ext>
            </a:extLst>
          </p:cNvPr>
          <p:cNvSpPr/>
          <p:nvPr/>
        </p:nvSpPr>
        <p:spPr>
          <a:xfrm>
            <a:off x="1676400" y="7886700"/>
            <a:ext cx="6477000" cy="1752600"/>
          </a:xfrm>
          <a:prstGeom prst="roundRect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Effects on Biodiversity and Ecosystems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9B2337A-45FC-F055-BD28-3706B8E672E4}"/>
              </a:ext>
            </a:extLst>
          </p:cNvPr>
          <p:cNvSpPr/>
          <p:nvPr/>
        </p:nvSpPr>
        <p:spPr>
          <a:xfrm rot="6190582">
            <a:off x="11059769" y="204714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B992A0FA-BEB3-A2D7-6153-0276A6BDCD23}"/>
              </a:ext>
            </a:extLst>
          </p:cNvPr>
          <p:cNvSpPr/>
          <p:nvPr/>
        </p:nvSpPr>
        <p:spPr>
          <a:xfrm>
            <a:off x="533400" y="2095500"/>
            <a:ext cx="744794" cy="2971800"/>
          </a:xfrm>
          <a:prstGeom prst="curvedRightArrow">
            <a:avLst>
              <a:gd name="adj1" fmla="val 0"/>
              <a:gd name="adj2" fmla="val 50000"/>
              <a:gd name="adj3" fmla="val 25000"/>
            </a:avLst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02609917-4B48-9A36-D613-A6118B570CCA}"/>
              </a:ext>
            </a:extLst>
          </p:cNvPr>
          <p:cNvSpPr/>
          <p:nvPr/>
        </p:nvSpPr>
        <p:spPr>
          <a:xfrm>
            <a:off x="304800" y="2171700"/>
            <a:ext cx="897194" cy="4724400"/>
          </a:xfrm>
          <a:prstGeom prst="curvedRightArrow">
            <a:avLst>
              <a:gd name="adj1" fmla="val 0"/>
              <a:gd name="adj2" fmla="val 50000"/>
              <a:gd name="adj3" fmla="val 25000"/>
            </a:avLst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D9706275-3E92-812F-0BA4-944B9EE4CF69}"/>
              </a:ext>
            </a:extLst>
          </p:cNvPr>
          <p:cNvSpPr/>
          <p:nvPr/>
        </p:nvSpPr>
        <p:spPr>
          <a:xfrm>
            <a:off x="152400" y="2171700"/>
            <a:ext cx="1064834" cy="6858000"/>
          </a:xfrm>
          <a:prstGeom prst="curvedRightArrow">
            <a:avLst>
              <a:gd name="adj1" fmla="val 0"/>
              <a:gd name="adj2" fmla="val 50000"/>
              <a:gd name="adj3" fmla="val 25000"/>
            </a:avLst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48308" y="155948"/>
            <a:ext cx="7315200" cy="1779053"/>
            <a:chOff x="0" y="0"/>
            <a:chExt cx="9753600" cy="23720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53600" cy="2372071"/>
            </a:xfrm>
            <a:custGeom>
              <a:avLst/>
              <a:gdLst/>
              <a:ahLst/>
              <a:cxnLst/>
              <a:rect l="l" t="t" r="r" b="b"/>
              <a:pathLst>
                <a:path w="9753600" h="2372071">
                  <a:moveTo>
                    <a:pt x="0" y="0"/>
                  </a:moveTo>
                  <a:lnTo>
                    <a:pt x="9753600" y="0"/>
                  </a:lnTo>
                  <a:lnTo>
                    <a:pt x="9753600" y="2372071"/>
                  </a:lnTo>
                  <a:lnTo>
                    <a:pt x="0" y="23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7242"/>
              <a:ext cx="9566245" cy="1405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23"/>
                </a:lnSpc>
              </a:pPr>
              <a:r>
                <a:rPr lang="en-US" sz="6302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3-Data collection</a:t>
              </a: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41A60D64-757B-C6DD-84DC-882688611326}"/>
              </a:ext>
            </a:extLst>
          </p:cNvPr>
          <p:cNvSpPr/>
          <p:nvPr/>
        </p:nvSpPr>
        <p:spPr>
          <a:xfrm rot="2122617">
            <a:off x="8352296" y="1656880"/>
            <a:ext cx="1437070" cy="1309040"/>
          </a:xfrm>
          <a:custGeom>
            <a:avLst/>
            <a:gdLst/>
            <a:ahLst/>
            <a:cxnLst/>
            <a:rect l="l" t="t" r="r" b="b"/>
            <a:pathLst>
              <a:path w="1437070" h="1309040">
                <a:moveTo>
                  <a:pt x="0" y="0"/>
                </a:moveTo>
                <a:lnTo>
                  <a:pt x="1437070" y="0"/>
                </a:lnTo>
                <a:lnTo>
                  <a:pt x="1437070" y="1309040"/>
                </a:lnTo>
                <a:lnTo>
                  <a:pt x="0" y="130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3082878-3EA8-3780-8316-76C1461FE042}"/>
              </a:ext>
            </a:extLst>
          </p:cNvPr>
          <p:cNvSpPr txBox="1"/>
          <p:nvPr/>
        </p:nvSpPr>
        <p:spPr>
          <a:xfrm>
            <a:off x="6705600" y="3619500"/>
            <a:ext cx="5452145" cy="2413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6250" spc="137" dirty="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The data collection phase is divided into..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67F77CE-94EA-0EC0-57B7-4479D5A79F63}"/>
              </a:ext>
            </a:extLst>
          </p:cNvPr>
          <p:cNvSpPr/>
          <p:nvPr/>
        </p:nvSpPr>
        <p:spPr>
          <a:xfrm rot="21018049">
            <a:off x="11598676" y="4903588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0" y="0"/>
                </a:lnTo>
                <a:lnTo>
                  <a:pt x="2196190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A2DF0A3-F560-F3A9-70E1-FB8E50AD5CC0}"/>
              </a:ext>
            </a:extLst>
          </p:cNvPr>
          <p:cNvSpPr/>
          <p:nvPr/>
        </p:nvSpPr>
        <p:spPr>
          <a:xfrm rot="-10366412">
            <a:off x="4525558" y="4593400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8D14702-E02F-52B0-E0F7-398F3B8C228E}"/>
              </a:ext>
            </a:extLst>
          </p:cNvPr>
          <p:cNvSpPr/>
          <p:nvPr/>
        </p:nvSpPr>
        <p:spPr>
          <a:xfrm rot="-8261386">
            <a:off x="8520156" y="5918964"/>
            <a:ext cx="1437070" cy="1309040"/>
          </a:xfrm>
          <a:custGeom>
            <a:avLst/>
            <a:gdLst/>
            <a:ahLst/>
            <a:cxnLst/>
            <a:rect l="l" t="t" r="r" b="b"/>
            <a:pathLst>
              <a:path w="1437070" h="1309040">
                <a:moveTo>
                  <a:pt x="0" y="0"/>
                </a:moveTo>
                <a:lnTo>
                  <a:pt x="1437070" y="0"/>
                </a:lnTo>
                <a:lnTo>
                  <a:pt x="1437070" y="1309040"/>
                </a:lnTo>
                <a:lnTo>
                  <a:pt x="0" y="1309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255955E-DCB8-B268-73FD-D5DDA1CAFCE9}"/>
              </a:ext>
            </a:extLst>
          </p:cNvPr>
          <p:cNvGrpSpPr/>
          <p:nvPr/>
        </p:nvGrpSpPr>
        <p:grpSpPr>
          <a:xfrm>
            <a:off x="523757" y="3926844"/>
            <a:ext cx="3860263" cy="1374001"/>
            <a:chOff x="0" y="137499"/>
            <a:chExt cx="5147016" cy="18320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2AC55F2B-EB8F-791E-4C85-D184043F962B}"/>
                </a:ext>
              </a:extLst>
            </p:cNvPr>
            <p:cNvGrpSpPr/>
            <p:nvPr/>
          </p:nvGrpSpPr>
          <p:grpSpPr>
            <a:xfrm>
              <a:off x="0" y="137499"/>
              <a:ext cx="5147016" cy="1832001"/>
              <a:chOff x="0" y="28575"/>
              <a:chExt cx="1069653" cy="380727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F879857-1475-DB97-7B3E-942875AAFD75}"/>
                  </a:ext>
                </a:extLst>
              </p:cNvPr>
              <p:cNvSpPr/>
              <p:nvPr/>
            </p:nvSpPr>
            <p:spPr>
              <a:xfrm>
                <a:off x="2672" y="70099"/>
                <a:ext cx="1066981" cy="339203"/>
              </a:xfrm>
              <a:custGeom>
                <a:avLst/>
                <a:gdLst/>
                <a:ahLst/>
                <a:cxnLst/>
                <a:rect l="l" t="t" r="r" b="b"/>
                <a:pathLst>
                  <a:path w="1066981" h="339203">
                    <a:moveTo>
                      <a:pt x="75218" y="0"/>
                    </a:moveTo>
                    <a:lnTo>
                      <a:pt x="991763" y="0"/>
                    </a:lnTo>
                    <a:cubicBezTo>
                      <a:pt x="1011712" y="0"/>
                      <a:pt x="1030844" y="7925"/>
                      <a:pt x="1044950" y="22031"/>
                    </a:cubicBezTo>
                    <a:cubicBezTo>
                      <a:pt x="1059057" y="36137"/>
                      <a:pt x="1066981" y="55269"/>
                      <a:pt x="1066981" y="75218"/>
                    </a:cubicBezTo>
                    <a:lnTo>
                      <a:pt x="1066981" y="263984"/>
                    </a:lnTo>
                    <a:cubicBezTo>
                      <a:pt x="1066981" y="283933"/>
                      <a:pt x="1059057" y="303066"/>
                      <a:pt x="1044950" y="317172"/>
                    </a:cubicBezTo>
                    <a:cubicBezTo>
                      <a:pt x="1030844" y="331278"/>
                      <a:pt x="1011712" y="339203"/>
                      <a:pt x="991763" y="339203"/>
                    </a:cubicBezTo>
                    <a:lnTo>
                      <a:pt x="75218" y="339203"/>
                    </a:lnTo>
                    <a:cubicBezTo>
                      <a:pt x="55269" y="339203"/>
                      <a:pt x="36137" y="331278"/>
                      <a:pt x="22031" y="317172"/>
                    </a:cubicBezTo>
                    <a:cubicBezTo>
                      <a:pt x="7925" y="303066"/>
                      <a:pt x="0" y="283933"/>
                      <a:pt x="0" y="263984"/>
                    </a:cubicBezTo>
                    <a:lnTo>
                      <a:pt x="0" y="75218"/>
                    </a:lnTo>
                    <a:cubicBezTo>
                      <a:pt x="0" y="55269"/>
                      <a:pt x="7925" y="36137"/>
                      <a:pt x="22031" y="22031"/>
                    </a:cubicBezTo>
                    <a:cubicBezTo>
                      <a:pt x="36137" y="7925"/>
                      <a:pt x="55269" y="0"/>
                      <a:pt x="75218" y="0"/>
                    </a:cubicBezTo>
                    <a:close/>
                  </a:path>
                </a:pathLst>
              </a:custGeom>
              <a:solidFill>
                <a:srgbClr val="C2EBE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08CCDBE-C116-C3DE-77DB-DC6F93C1E39C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066981" cy="310628"/>
              </a:xfrm>
              <a:prstGeom prst="rect">
                <a:avLst/>
              </a:prstGeom>
            </p:spPr>
            <p:txBody>
              <a:bodyPr lIns="71438" tIns="71438" rIns="71438" bIns="71438" rtlCol="0" anchor="ctr"/>
              <a:lstStyle/>
              <a:p>
                <a:pPr algn="ctr">
                  <a:lnSpc>
                    <a:spcPts val="2598"/>
                  </a:lnSpc>
                </a:pPr>
                <a:endParaRPr/>
              </a:p>
            </p:txBody>
          </p:sp>
        </p:grpSp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EB2BC17C-AA2E-C5F6-0AB0-4EAB2AC8F05F}"/>
                </a:ext>
              </a:extLst>
            </p:cNvPr>
            <p:cNvSpPr txBox="1"/>
            <p:nvPr/>
          </p:nvSpPr>
          <p:spPr>
            <a:xfrm>
              <a:off x="500916" y="490014"/>
              <a:ext cx="4279244" cy="1379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51"/>
                </a:lnSpc>
                <a:spcBef>
                  <a:spcPct val="0"/>
                </a:spcBef>
              </a:pPr>
              <a:r>
                <a:rPr lang="en-US" sz="3763" spc="158" dirty="0">
                  <a:solidFill>
                    <a:srgbClr val="000000"/>
                  </a:solidFill>
                  <a:latin typeface="Chewy"/>
                  <a:ea typeface="Chewy"/>
                  <a:cs typeface="Chewy"/>
                  <a:sym typeface="Chewy"/>
                </a:rPr>
                <a:t>meteorological stations</a:t>
              </a: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A5B8BD1-6927-055E-20A0-074338EF15B8}"/>
              </a:ext>
            </a:extLst>
          </p:cNvPr>
          <p:cNvGrpSpPr/>
          <p:nvPr/>
        </p:nvGrpSpPr>
        <p:grpSpPr>
          <a:xfrm>
            <a:off x="13708113" y="3779625"/>
            <a:ext cx="3934707" cy="1445021"/>
            <a:chOff x="0" y="137499"/>
            <a:chExt cx="5246275" cy="1926694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0A2796A4-028D-F496-A3FB-5F10992453BF}"/>
                </a:ext>
              </a:extLst>
            </p:cNvPr>
            <p:cNvGrpSpPr/>
            <p:nvPr/>
          </p:nvGrpSpPr>
          <p:grpSpPr>
            <a:xfrm>
              <a:off x="0" y="137499"/>
              <a:ext cx="5246275" cy="1926694"/>
              <a:chOff x="0" y="28575"/>
              <a:chExt cx="1090281" cy="400406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460B18B2-E590-7E52-FF0D-79BE021AEEB4}"/>
                  </a:ext>
                </a:extLst>
              </p:cNvPr>
              <p:cNvSpPr/>
              <p:nvPr/>
            </p:nvSpPr>
            <p:spPr>
              <a:xfrm>
                <a:off x="23300" y="89778"/>
                <a:ext cx="1066981" cy="339203"/>
              </a:xfrm>
              <a:custGeom>
                <a:avLst/>
                <a:gdLst/>
                <a:ahLst/>
                <a:cxnLst/>
                <a:rect l="l" t="t" r="r" b="b"/>
                <a:pathLst>
                  <a:path w="1066981" h="339203">
                    <a:moveTo>
                      <a:pt x="75218" y="0"/>
                    </a:moveTo>
                    <a:lnTo>
                      <a:pt x="991763" y="0"/>
                    </a:lnTo>
                    <a:cubicBezTo>
                      <a:pt x="1011712" y="0"/>
                      <a:pt x="1030844" y="7925"/>
                      <a:pt x="1044950" y="22031"/>
                    </a:cubicBezTo>
                    <a:cubicBezTo>
                      <a:pt x="1059057" y="36137"/>
                      <a:pt x="1066981" y="55269"/>
                      <a:pt x="1066981" y="75218"/>
                    </a:cubicBezTo>
                    <a:lnTo>
                      <a:pt x="1066981" y="263984"/>
                    </a:lnTo>
                    <a:cubicBezTo>
                      <a:pt x="1066981" y="283933"/>
                      <a:pt x="1059057" y="303066"/>
                      <a:pt x="1044950" y="317172"/>
                    </a:cubicBezTo>
                    <a:cubicBezTo>
                      <a:pt x="1030844" y="331278"/>
                      <a:pt x="1011712" y="339203"/>
                      <a:pt x="991763" y="339203"/>
                    </a:cubicBezTo>
                    <a:lnTo>
                      <a:pt x="75218" y="339203"/>
                    </a:lnTo>
                    <a:cubicBezTo>
                      <a:pt x="55269" y="339203"/>
                      <a:pt x="36137" y="331278"/>
                      <a:pt x="22031" y="317172"/>
                    </a:cubicBezTo>
                    <a:cubicBezTo>
                      <a:pt x="7925" y="303066"/>
                      <a:pt x="0" y="283933"/>
                      <a:pt x="0" y="263984"/>
                    </a:cubicBezTo>
                    <a:lnTo>
                      <a:pt x="0" y="75218"/>
                    </a:lnTo>
                    <a:cubicBezTo>
                      <a:pt x="0" y="55269"/>
                      <a:pt x="7925" y="36137"/>
                      <a:pt x="22031" y="22031"/>
                    </a:cubicBezTo>
                    <a:cubicBezTo>
                      <a:pt x="36137" y="7925"/>
                      <a:pt x="55269" y="0"/>
                      <a:pt x="75218" y="0"/>
                    </a:cubicBezTo>
                    <a:close/>
                  </a:path>
                </a:pathLst>
              </a:custGeom>
              <a:solidFill>
                <a:srgbClr val="C2EBE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2BC673-8C68-9963-78E9-2864A5C8E651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066981" cy="310628"/>
              </a:xfrm>
              <a:prstGeom prst="rect">
                <a:avLst/>
              </a:prstGeom>
            </p:spPr>
            <p:txBody>
              <a:bodyPr lIns="71438" tIns="71438" rIns="71438" bIns="71438" rtlCol="0" anchor="ctr"/>
              <a:lstStyle/>
              <a:p>
                <a:pPr algn="ctr">
                  <a:lnSpc>
                    <a:spcPts val="2598"/>
                  </a:lnSpc>
                </a:pPr>
                <a:endParaRPr/>
              </a:p>
            </p:txBody>
          </p:sp>
        </p:grp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93F113C2-1C22-9587-86A9-55DA78F0A037}"/>
                </a:ext>
              </a:extLst>
            </p:cNvPr>
            <p:cNvSpPr txBox="1"/>
            <p:nvPr/>
          </p:nvSpPr>
          <p:spPr>
            <a:xfrm>
              <a:off x="500916" y="490014"/>
              <a:ext cx="4279244" cy="1379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51"/>
                </a:lnSpc>
                <a:spcBef>
                  <a:spcPct val="0"/>
                </a:spcBef>
              </a:pPr>
              <a:r>
                <a:rPr lang="en-US" sz="3763" spc="158" dirty="0">
                  <a:solidFill>
                    <a:srgbClr val="000000"/>
                  </a:solidFill>
                  <a:latin typeface="Chewy"/>
                  <a:ea typeface="Chewy"/>
                  <a:cs typeface="Chewy"/>
                  <a:sym typeface="Chewy"/>
                </a:rPr>
                <a:t>Temperature readings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F0CACA9D-5EDA-04E7-F80C-03043F08951C}"/>
              </a:ext>
            </a:extLst>
          </p:cNvPr>
          <p:cNvSpPr txBox="1"/>
          <p:nvPr/>
        </p:nvSpPr>
        <p:spPr>
          <a:xfrm>
            <a:off x="152400" y="5753100"/>
            <a:ext cx="7010400" cy="1085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478" lvl="1" indent="-291239" algn="l">
              <a:lnSpc>
                <a:spcPts val="2832"/>
              </a:lnSpc>
              <a:buFont typeface="Arial"/>
              <a:buChar char="•"/>
            </a:pPr>
            <a:r>
              <a:rPr lang="en-US" sz="2697" spc="113" dirty="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"The locations of the climate monitoring stations were collected from the </a:t>
            </a:r>
            <a:r>
              <a:rPr lang="en-US" sz="2697" spc="113" dirty="0" err="1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TuTiempo</a:t>
            </a:r>
            <a:r>
              <a:rPr lang="en-US" sz="2697" spc="113" dirty="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 website."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CE48B5B-E398-4AEA-BC56-3F916785BF3E}"/>
              </a:ext>
            </a:extLst>
          </p:cNvPr>
          <p:cNvSpPr txBox="1"/>
          <p:nvPr/>
        </p:nvSpPr>
        <p:spPr>
          <a:xfrm>
            <a:off x="12877800" y="5600700"/>
            <a:ext cx="6541920" cy="108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478" lvl="1" indent="-291239" algn="l">
              <a:lnSpc>
                <a:spcPts val="2832"/>
              </a:lnSpc>
              <a:buFont typeface="Arial"/>
              <a:buChar char="•"/>
            </a:pPr>
            <a:r>
              <a:rPr lang="en-US" sz="2697" spc="113" dirty="0">
                <a:solidFill>
                  <a:srgbClr val="000000"/>
                </a:solidFill>
                <a:latin typeface="Chewy"/>
                <a:ea typeface="Chewy"/>
                <a:cs typeface="Chewy"/>
                <a:sym typeface="Chewy"/>
              </a:rPr>
              <a:t>National Aeronautics and Space Administration – Prediction Of Worldwide Energy Resources</a:t>
            </a:r>
          </a:p>
        </p:txBody>
      </p:sp>
      <p:pic>
        <p:nvPicPr>
          <p:cNvPr id="25" name="Picture 24" descr="A satellite in the earth&#10;&#10;AI-generated content may be incorrect.">
            <a:extLst>
              <a:ext uri="{FF2B5EF4-FFF2-40B4-BE49-F238E27FC236}">
                <a16:creationId xmlns:a16="http://schemas.microsoft.com/office/drawing/2014/main" id="{177C478C-C7AB-8A01-E08E-596140C008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972300"/>
            <a:ext cx="2552700" cy="2386775"/>
          </a:xfrm>
          <a:prstGeom prst="rect">
            <a:avLst/>
          </a:prstGeom>
        </p:spPr>
      </p:pic>
      <p:pic>
        <p:nvPicPr>
          <p:cNvPr id="26" name="Picture 25" descr="A sun over a green field&#10;&#10;AI-generated content may be incorrect.">
            <a:extLst>
              <a:ext uri="{FF2B5EF4-FFF2-40B4-BE49-F238E27FC236}">
                <a16:creationId xmlns:a16="http://schemas.microsoft.com/office/drawing/2014/main" id="{0B197637-B278-337E-FD46-D0256905B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7261860"/>
            <a:ext cx="2057400" cy="2057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3373D1-A2E2-D51E-EA55-EF4D03E1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145A67B-843F-DB55-374F-7217D220DBD9}"/>
              </a:ext>
            </a:extLst>
          </p:cNvPr>
          <p:cNvGrpSpPr/>
          <p:nvPr/>
        </p:nvGrpSpPr>
        <p:grpSpPr>
          <a:xfrm>
            <a:off x="648308" y="155948"/>
            <a:ext cx="7315200" cy="1779053"/>
            <a:chOff x="0" y="0"/>
            <a:chExt cx="9753600" cy="237207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120EA83-96DE-6139-33B7-8BB3CB9102D8}"/>
                </a:ext>
              </a:extLst>
            </p:cNvPr>
            <p:cNvSpPr/>
            <p:nvPr/>
          </p:nvSpPr>
          <p:spPr>
            <a:xfrm>
              <a:off x="0" y="0"/>
              <a:ext cx="9753600" cy="2372071"/>
            </a:xfrm>
            <a:custGeom>
              <a:avLst/>
              <a:gdLst/>
              <a:ahLst/>
              <a:cxnLst/>
              <a:rect l="l" t="t" r="r" b="b"/>
              <a:pathLst>
                <a:path w="9753600" h="2372071">
                  <a:moveTo>
                    <a:pt x="0" y="0"/>
                  </a:moveTo>
                  <a:lnTo>
                    <a:pt x="9753600" y="0"/>
                  </a:lnTo>
                  <a:lnTo>
                    <a:pt x="9753600" y="2372071"/>
                  </a:lnTo>
                  <a:lnTo>
                    <a:pt x="0" y="23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16317F0-FB47-25DD-8F55-4EAD9ADBFB36}"/>
                </a:ext>
              </a:extLst>
            </p:cNvPr>
            <p:cNvSpPr txBox="1"/>
            <p:nvPr/>
          </p:nvSpPr>
          <p:spPr>
            <a:xfrm>
              <a:off x="0" y="217242"/>
              <a:ext cx="9566245" cy="1405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23"/>
                </a:lnSpc>
              </a:pPr>
              <a:r>
                <a:rPr lang="en-US" sz="6302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3-Data collection</a:t>
              </a:r>
            </a:p>
          </p:txBody>
        </p:sp>
      </p:grp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DD64377-CB7A-F973-AB4D-6BFE4DB13E26}"/>
              </a:ext>
            </a:extLst>
          </p:cNvPr>
          <p:cNvSpPr/>
          <p:nvPr/>
        </p:nvSpPr>
        <p:spPr>
          <a:xfrm>
            <a:off x="14020800" y="2019300"/>
            <a:ext cx="609600" cy="1447800"/>
          </a:xfrm>
          <a:prstGeom prst="downArrow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76D790F6-3A14-731F-0C46-C5D202B46F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319450"/>
              </p:ext>
            </p:extLst>
          </p:nvPr>
        </p:nvGraphicFramePr>
        <p:xfrm>
          <a:off x="9753601" y="3467100"/>
          <a:ext cx="8503920" cy="673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1978640" imgH="4030798" progId="Excel.Sheet.12">
                  <p:embed/>
                </p:oleObj>
              </mc:Choice>
              <mc:Fallback>
                <p:oleObj name="Worksheet" r:id="rId4" imgW="11978640" imgH="40307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53601" y="3467100"/>
                        <a:ext cx="8503920" cy="673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Picture 34" descr="A map of the world with red pointers&#10;&#10;AI-generated content may be incorrect.">
            <a:extLst>
              <a:ext uri="{FF2B5EF4-FFF2-40B4-BE49-F238E27FC236}">
                <a16:creationId xmlns:a16="http://schemas.microsoft.com/office/drawing/2014/main" id="{4AA0B27F-2030-122D-ACDC-9ABFA96CE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62300"/>
            <a:ext cx="7086600" cy="6552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Arrow: Down 35">
            <a:extLst>
              <a:ext uri="{FF2B5EF4-FFF2-40B4-BE49-F238E27FC236}">
                <a16:creationId xmlns:a16="http://schemas.microsoft.com/office/drawing/2014/main" id="{4F8AE318-8295-06D5-3F95-523D3878DA68}"/>
              </a:ext>
            </a:extLst>
          </p:cNvPr>
          <p:cNvSpPr/>
          <p:nvPr/>
        </p:nvSpPr>
        <p:spPr>
          <a:xfrm rot="5400000">
            <a:off x="8267700" y="6172200"/>
            <a:ext cx="609600" cy="1447800"/>
          </a:xfrm>
          <a:prstGeom prst="downArrow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2FA51B-5D98-A653-CC46-B81862049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342900"/>
            <a:ext cx="6858000" cy="16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83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6849F-9181-E6C2-12F2-0D9891521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6A9665BE-78A3-0973-4124-2C2243EEC058}"/>
              </a:ext>
            </a:extLst>
          </p:cNvPr>
          <p:cNvGrpSpPr/>
          <p:nvPr/>
        </p:nvGrpSpPr>
        <p:grpSpPr>
          <a:xfrm>
            <a:off x="648308" y="155948"/>
            <a:ext cx="7315200" cy="1779053"/>
            <a:chOff x="0" y="0"/>
            <a:chExt cx="9753600" cy="237207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AADAFBD-8DE5-7975-2B31-CEF32995E3A3}"/>
                </a:ext>
              </a:extLst>
            </p:cNvPr>
            <p:cNvSpPr/>
            <p:nvPr/>
          </p:nvSpPr>
          <p:spPr>
            <a:xfrm>
              <a:off x="0" y="0"/>
              <a:ext cx="9753600" cy="2372071"/>
            </a:xfrm>
            <a:custGeom>
              <a:avLst/>
              <a:gdLst/>
              <a:ahLst/>
              <a:cxnLst/>
              <a:rect l="l" t="t" r="r" b="b"/>
              <a:pathLst>
                <a:path w="9753600" h="2372071">
                  <a:moveTo>
                    <a:pt x="0" y="0"/>
                  </a:moveTo>
                  <a:lnTo>
                    <a:pt x="9753600" y="0"/>
                  </a:lnTo>
                  <a:lnTo>
                    <a:pt x="9753600" y="2372071"/>
                  </a:lnTo>
                  <a:lnTo>
                    <a:pt x="0" y="23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AEDE6ED-6B8E-7BA0-389A-BE99CE1C8A6E}"/>
                </a:ext>
              </a:extLst>
            </p:cNvPr>
            <p:cNvSpPr txBox="1"/>
            <p:nvPr/>
          </p:nvSpPr>
          <p:spPr>
            <a:xfrm>
              <a:off x="0" y="217242"/>
              <a:ext cx="9566245" cy="1405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23"/>
                </a:lnSpc>
              </a:pPr>
              <a:r>
                <a:rPr lang="en-US" sz="6302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3-Data collection</a:t>
              </a:r>
            </a:p>
          </p:txBody>
        </p:sp>
      </p:grpSp>
      <p:pic>
        <p:nvPicPr>
          <p:cNvPr id="3" name="Picture 2" descr="A collage of different colored maps&#10;&#10;AI-generated content may be incorrect.">
            <a:extLst>
              <a:ext uri="{FF2B5EF4-FFF2-40B4-BE49-F238E27FC236}">
                <a16:creationId xmlns:a16="http://schemas.microsoft.com/office/drawing/2014/main" id="{EA265674-1DED-E761-7E40-90BE117D7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5974"/>
            <a:ext cx="12966443" cy="811102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84C92F-55F2-1A85-04FA-16AE98154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495300"/>
            <a:ext cx="4010532" cy="1189475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11798EBD-8CDF-83EA-7441-9950480C6ADE}"/>
              </a:ext>
            </a:extLst>
          </p:cNvPr>
          <p:cNvSpPr/>
          <p:nvPr/>
        </p:nvSpPr>
        <p:spPr>
          <a:xfrm rot="9605256">
            <a:off x="11697137" y="1155803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D56DA1E-A6BD-70F2-D16F-C1293C6BA441}"/>
              </a:ext>
            </a:extLst>
          </p:cNvPr>
          <p:cNvSpPr/>
          <p:nvPr/>
        </p:nvSpPr>
        <p:spPr>
          <a:xfrm>
            <a:off x="15392400" y="1790700"/>
            <a:ext cx="609600" cy="1447800"/>
          </a:xfrm>
          <a:prstGeom prst="downArrow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016E58-6E9B-2E5F-6CA3-6531F6315F03}"/>
              </a:ext>
            </a:extLst>
          </p:cNvPr>
          <p:cNvSpPr/>
          <p:nvPr/>
        </p:nvSpPr>
        <p:spPr>
          <a:xfrm>
            <a:off x="13792200" y="3848100"/>
            <a:ext cx="4191000" cy="3048000"/>
          </a:xfrm>
          <a:prstGeom prst="roundRect">
            <a:avLst/>
          </a:prstGeom>
          <a:solidFill>
            <a:srgbClr val="DDA52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"By using the interpolation tool called IDW (Inverse Distance Weighting), I was able to generate a continuous surface representing the spatial distribution of temperature."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6A26E584-06EC-D7E9-FE18-EE8B6F1245BC}"/>
              </a:ext>
            </a:extLst>
          </p:cNvPr>
          <p:cNvGrpSpPr/>
          <p:nvPr/>
        </p:nvGrpSpPr>
        <p:grpSpPr>
          <a:xfrm>
            <a:off x="648308" y="178808"/>
            <a:ext cx="7315200" cy="1779053"/>
            <a:chOff x="0" y="0"/>
            <a:chExt cx="9753600" cy="237207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C9962D5-6B30-792C-8159-63595FDDCC62}"/>
                </a:ext>
              </a:extLst>
            </p:cNvPr>
            <p:cNvSpPr/>
            <p:nvPr/>
          </p:nvSpPr>
          <p:spPr>
            <a:xfrm>
              <a:off x="0" y="0"/>
              <a:ext cx="9753600" cy="2372071"/>
            </a:xfrm>
            <a:custGeom>
              <a:avLst/>
              <a:gdLst/>
              <a:ahLst/>
              <a:cxnLst/>
              <a:rect l="l" t="t" r="r" b="b"/>
              <a:pathLst>
                <a:path w="9753600" h="2372071">
                  <a:moveTo>
                    <a:pt x="0" y="0"/>
                  </a:moveTo>
                  <a:lnTo>
                    <a:pt x="9753600" y="0"/>
                  </a:lnTo>
                  <a:lnTo>
                    <a:pt x="9753600" y="2372071"/>
                  </a:lnTo>
                  <a:lnTo>
                    <a:pt x="0" y="2372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E8C23363-A2A8-B455-8FE7-EE5CE50C8C05}"/>
                </a:ext>
              </a:extLst>
            </p:cNvPr>
            <p:cNvSpPr txBox="1"/>
            <p:nvPr/>
          </p:nvSpPr>
          <p:spPr>
            <a:xfrm>
              <a:off x="0" y="217242"/>
              <a:ext cx="9566245" cy="1405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23"/>
                </a:lnSpc>
              </a:pPr>
              <a:r>
                <a:rPr lang="en-US" sz="6302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3-Data collection</a:t>
              </a:r>
            </a:p>
          </p:txBody>
        </p:sp>
      </p:grp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097D8C-E976-5103-AB47-5D5101E95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518160"/>
            <a:ext cx="4010532" cy="1189475"/>
          </a:xfrm>
          <a:prstGeom prst="rect">
            <a:avLst/>
          </a:prstGeom>
        </p:spPr>
      </p:pic>
      <p:sp>
        <p:nvSpPr>
          <p:cNvPr id="20" name="Freeform 10">
            <a:extLst>
              <a:ext uri="{FF2B5EF4-FFF2-40B4-BE49-F238E27FC236}">
                <a16:creationId xmlns:a16="http://schemas.microsoft.com/office/drawing/2014/main" id="{994CD4F2-2913-38B9-F1F3-40276B7B8F9D}"/>
              </a:ext>
            </a:extLst>
          </p:cNvPr>
          <p:cNvSpPr/>
          <p:nvPr/>
        </p:nvSpPr>
        <p:spPr>
          <a:xfrm rot="9605256">
            <a:off x="11697137" y="1178663"/>
            <a:ext cx="2196191" cy="611817"/>
          </a:xfrm>
          <a:custGeom>
            <a:avLst/>
            <a:gdLst/>
            <a:ahLst/>
            <a:cxnLst/>
            <a:rect l="l" t="t" r="r" b="b"/>
            <a:pathLst>
              <a:path w="2196191" h="611817">
                <a:moveTo>
                  <a:pt x="0" y="0"/>
                </a:moveTo>
                <a:lnTo>
                  <a:pt x="2196191" y="0"/>
                </a:lnTo>
                <a:lnTo>
                  <a:pt x="2196191" y="611816"/>
                </a:lnTo>
                <a:lnTo>
                  <a:pt x="0" y="611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3085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84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E7CC1-2BC3-CEA1-00FD-0C7B4F37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3426" y="77874"/>
            <a:ext cx="10561149" cy="101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6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egyptian coast&#10;&#10;AI-generated content may be incorrect.">
            <a:extLst>
              <a:ext uri="{FF2B5EF4-FFF2-40B4-BE49-F238E27FC236}">
                <a16:creationId xmlns:a16="http://schemas.microsoft.com/office/drawing/2014/main" id="{F16EA74B-DF66-75D9-4B76-2C9175252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43" y="113598"/>
            <a:ext cx="10588515" cy="100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85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184</Words>
  <Application>Microsoft Office PowerPoint</Application>
  <PresentationFormat>Custom</PresentationFormat>
  <Paragraphs>35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Handy Casual</vt:lpstr>
      <vt:lpstr>Calibri</vt:lpstr>
      <vt:lpstr>Aharoni</vt:lpstr>
      <vt:lpstr>Aptos</vt:lpstr>
      <vt:lpstr>Chewy</vt:lpstr>
      <vt:lpstr>ADLaM Display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 Median and Mode Presentation in a Blue Orange and Yellow Hand Drawn Style</dc:title>
  <cp:lastModifiedBy>ayatullah hassan</cp:lastModifiedBy>
  <cp:revision>4</cp:revision>
  <dcterms:created xsi:type="dcterms:W3CDTF">2006-08-16T00:00:00Z</dcterms:created>
  <dcterms:modified xsi:type="dcterms:W3CDTF">2025-07-14T03:26:17Z</dcterms:modified>
  <dc:identifier>DAGoXn8RRq8</dc:identifier>
</cp:coreProperties>
</file>